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33"/>
  </p:notesMasterIdLst>
  <p:handoutMasterIdLst>
    <p:handoutMasterId r:id="rId34"/>
  </p:handoutMasterIdLst>
  <p:sldIdLst>
    <p:sldId id="329" r:id="rId2"/>
    <p:sldId id="367" r:id="rId3"/>
    <p:sldId id="328" r:id="rId4"/>
    <p:sldId id="344" r:id="rId5"/>
    <p:sldId id="364" r:id="rId6"/>
    <p:sldId id="345" r:id="rId7"/>
    <p:sldId id="347" r:id="rId8"/>
    <p:sldId id="346" r:id="rId9"/>
    <p:sldId id="349" r:id="rId10"/>
    <p:sldId id="368" r:id="rId11"/>
    <p:sldId id="348" r:id="rId12"/>
    <p:sldId id="350" r:id="rId13"/>
    <p:sldId id="351" r:id="rId14"/>
    <p:sldId id="369" r:id="rId15"/>
    <p:sldId id="356" r:id="rId16"/>
    <p:sldId id="352" r:id="rId17"/>
    <p:sldId id="365" r:id="rId18"/>
    <p:sldId id="370" r:id="rId19"/>
    <p:sldId id="353" r:id="rId20"/>
    <p:sldId id="371" r:id="rId21"/>
    <p:sldId id="372" r:id="rId22"/>
    <p:sldId id="373" r:id="rId23"/>
    <p:sldId id="374" r:id="rId24"/>
    <p:sldId id="375" r:id="rId25"/>
    <p:sldId id="354" r:id="rId26"/>
    <p:sldId id="355" r:id="rId27"/>
    <p:sldId id="357" r:id="rId28"/>
    <p:sldId id="359" r:id="rId29"/>
    <p:sldId id="360" r:id="rId30"/>
    <p:sldId id="361" r:id="rId31"/>
    <p:sldId id="362" r:id="rId3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45B"/>
    <a:srgbClr val="E04B49"/>
    <a:srgbClr val="FEF9E2"/>
    <a:srgbClr val="FDF0AE"/>
    <a:srgbClr val="344F8C"/>
    <a:srgbClr val="105D91"/>
    <a:srgbClr val="192B53"/>
    <a:srgbClr val="99ADD9"/>
    <a:srgbClr val="993366"/>
    <a:srgbClr val="415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 autoAdjust="0"/>
    <p:restoredTop sz="96429" autoAdjust="0"/>
  </p:normalViewPr>
  <p:slideViewPr>
    <p:cSldViewPr>
      <p:cViewPr varScale="1">
        <p:scale>
          <a:sx n="132" d="100"/>
          <a:sy n="132" d="100"/>
        </p:scale>
        <p:origin x="1002" y="114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2022-01-28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C:\Users\KDY\Desktop\파이썬 3판\강의교안\줄배경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4" t="46405" r="45535" b="4804"/>
          <a:stretch/>
        </p:blipFill>
        <p:spPr bwMode="auto">
          <a:xfrm>
            <a:off x="0" y="0"/>
            <a:ext cx="41529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KDY\Desktop\파이썬 3판\강의교안\파이썬 for Beginner 3판 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2" t="43096" r="30281" b="45077"/>
          <a:stretch/>
        </p:blipFill>
        <p:spPr bwMode="auto">
          <a:xfrm>
            <a:off x="4415009" y="3904270"/>
            <a:ext cx="4457808" cy="9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KDY\Desktop\파이썬 3판\강의교안\파이썬 for Beginner 3판 강의교안 템플릿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4920" r="15376" b="29529"/>
          <a:stretch/>
        </p:blipFill>
        <p:spPr bwMode="auto">
          <a:xfrm>
            <a:off x="5033564" y="429334"/>
            <a:ext cx="3220697" cy="347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16836"/>
            <a:ext cx="9144000" cy="416886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5" y="4982766"/>
            <a:ext cx="733425" cy="16192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4954191"/>
            <a:ext cx="842962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/31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8839"/>
            <a:ext cx="7785100" cy="355997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580279"/>
            <a:ext cx="8963994" cy="425246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16836"/>
            <a:ext cx="9144000" cy="416886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5" y="4975110"/>
            <a:ext cx="733425" cy="16192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4912010"/>
            <a:ext cx="842962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/31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8839"/>
            <a:ext cx="7785100" cy="355997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580279"/>
            <a:ext cx="8963994" cy="425246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4894009"/>
            <a:ext cx="8756650" cy="210035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506663" y="2780110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96" y="382421"/>
            <a:ext cx="4280446" cy="428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 userDrawn="1"/>
        </p:nvSpPr>
        <p:spPr>
          <a:xfrm>
            <a:off x="3169818" y="2171842"/>
            <a:ext cx="2824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FFE45B"/>
                </a:solidFill>
                <a:latin typeface="+mn-lt"/>
              </a:rPr>
              <a:t>Thank You</a:t>
            </a:r>
            <a:endParaRPr lang="ko-KR" altLang="en-US" sz="40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5" y="4982766"/>
            <a:ext cx="733425" cy="16192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4954191"/>
            <a:ext cx="842962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2022-01-28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M5eBHz7QJg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C:\Users\KDY\Desktop\파이썬 3판\강의교안\1장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3" t="17201" r="8831" b="65892"/>
          <a:stretch/>
        </p:blipFill>
        <p:spPr bwMode="auto">
          <a:xfrm>
            <a:off x="158592" y="993599"/>
            <a:ext cx="4016272" cy="125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1" descr="C:\Users\KDY\Desktop\파이썬 3판\강의교안\1장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3" t="68669" r="8831" b="27910"/>
          <a:stretch/>
        </p:blipFill>
        <p:spPr bwMode="auto">
          <a:xfrm>
            <a:off x="158592" y="2272502"/>
            <a:ext cx="4016272" cy="25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Users\KDY\Desktop\파이썬 3판\강의교안\1장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4" t="36692" r="25140" b="49295"/>
          <a:stretch/>
        </p:blipFill>
        <p:spPr bwMode="auto">
          <a:xfrm>
            <a:off x="435072" y="2616755"/>
            <a:ext cx="3463312" cy="184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130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 err="1"/>
              <a:t>파이썬</a:t>
            </a:r>
            <a:r>
              <a:rPr lang="ko-KR" altLang="en-US" dirty="0"/>
              <a:t> 소개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파이썬의</a:t>
            </a:r>
            <a:r>
              <a:rPr lang="ko-KR" altLang="en-US" dirty="0"/>
              <a:t> 실행 화면</a:t>
            </a:r>
            <a:endParaRPr lang="en-US" altLang="ko-KR" dirty="0"/>
          </a:p>
          <a:p>
            <a:pPr lvl="1"/>
            <a:r>
              <a:rPr lang="en-US" altLang="ko-KR" dirty="0"/>
              <a:t>print(“Hello, world!”)</a:t>
            </a:r>
            <a:r>
              <a:rPr lang="ko-KR" altLang="en-US" dirty="0"/>
              <a:t>를 입력한 후 </a:t>
            </a:r>
            <a:r>
              <a:rPr lang="en-US" altLang="ko-KR" dirty="0"/>
              <a:t>[Enter]</a:t>
            </a:r>
            <a:r>
              <a:rPr lang="ko-KR" altLang="en-US" dirty="0"/>
              <a:t>를 눌러 </a:t>
            </a:r>
            <a:r>
              <a:rPr lang="en-US" altLang="ko-KR" dirty="0"/>
              <a:t>Hello, world!</a:t>
            </a:r>
            <a:r>
              <a:rPr lang="ko-KR" altLang="en-US" dirty="0"/>
              <a:t>를 출력한 화면</a:t>
            </a:r>
          </a:p>
          <a:p>
            <a:pPr lvl="1"/>
            <a:r>
              <a:rPr lang="en-US" altLang="ko-KR" dirty="0"/>
              <a:t>print</a:t>
            </a:r>
            <a:r>
              <a:rPr lang="ko-KR" altLang="en-US" dirty="0"/>
              <a:t>는 무언가를 프린트하라는 의미이므로 </a:t>
            </a:r>
            <a:r>
              <a:rPr lang="en-US" altLang="ko-KR" dirty="0"/>
              <a:t>print( )</a:t>
            </a:r>
            <a:r>
              <a:rPr lang="ko-KR" altLang="en-US" dirty="0"/>
              <a:t>에서 괄호 안에 있는 것을 화면에 출력</a:t>
            </a:r>
          </a:p>
          <a:p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2076695"/>
            <a:ext cx="5893314" cy="2295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3008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 err="1"/>
              <a:t>파이썬</a:t>
            </a:r>
            <a:r>
              <a:rPr lang="ko-KR" altLang="en-US" dirty="0"/>
              <a:t> 소개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10" y="636535"/>
            <a:ext cx="8802459" cy="3938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0007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 err="1"/>
              <a:t>파이썬</a:t>
            </a:r>
            <a:r>
              <a:rPr lang="ko-KR" altLang="en-US" dirty="0"/>
              <a:t> 소개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56515"/>
            <a:ext cx="7809869" cy="458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0414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윈도 버전 및 시스템 종류 파악</a:t>
            </a:r>
          </a:p>
          <a:p>
            <a:pPr lvl="1"/>
            <a:r>
              <a:rPr lang="en-US" altLang="ko-KR" dirty="0"/>
              <a:t>[Win] + [R]</a:t>
            </a:r>
            <a:r>
              <a:rPr lang="ko-KR" altLang="en-US" dirty="0"/>
              <a:t>을 누른 후</a:t>
            </a:r>
            <a:r>
              <a:rPr lang="en-US" altLang="ko-KR" dirty="0"/>
              <a:t>, msinfo32 </a:t>
            </a:r>
            <a:r>
              <a:rPr lang="ko-KR" altLang="en-US" dirty="0"/>
              <a:t>명령을 입력하고 </a:t>
            </a:r>
            <a:r>
              <a:rPr lang="en-US" altLang="ko-KR" dirty="0"/>
              <a:t>&lt;</a:t>
            </a:r>
            <a:r>
              <a:rPr lang="ko-KR" altLang="en-US" dirty="0"/>
              <a:t>확인</a:t>
            </a:r>
            <a:r>
              <a:rPr lang="en-US" altLang="ko-KR" dirty="0"/>
              <a:t>&gt; </a:t>
            </a:r>
            <a:r>
              <a:rPr lang="ko-KR" altLang="en-US" dirty="0"/>
              <a:t>버튼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시스템 정보</a:t>
            </a:r>
            <a:r>
              <a:rPr lang="en-US" altLang="ko-KR" dirty="0"/>
              <a:t>]</a:t>
            </a:r>
            <a:r>
              <a:rPr lang="ko-KR" altLang="en-US" dirty="0"/>
              <a:t>에서 확인</a:t>
            </a:r>
            <a:endParaRPr lang="en-US" altLang="ko-KR" dirty="0"/>
          </a:p>
          <a:p>
            <a:pPr lvl="2"/>
            <a:r>
              <a:rPr lang="en-US" altLang="ko-KR" dirty="0"/>
              <a:t>x64 : 64bit</a:t>
            </a:r>
          </a:p>
          <a:p>
            <a:pPr lvl="2"/>
            <a:r>
              <a:rPr lang="en-US" altLang="ko-KR" dirty="0"/>
              <a:t>x86 : 32bit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레이아웃 및 보기 옵션</a:t>
            </a:r>
            <a:r>
              <a:rPr lang="en-US" altLang="ko-KR" dirty="0"/>
              <a:t>]</a:t>
            </a:r>
            <a:r>
              <a:rPr lang="ko-KR" altLang="en-US" dirty="0"/>
              <a:t> → </a:t>
            </a:r>
            <a:r>
              <a:rPr lang="en-US" altLang="ko-KR" dirty="0"/>
              <a:t>[</a:t>
            </a:r>
            <a:r>
              <a:rPr lang="ko-KR" altLang="en-US" dirty="0"/>
              <a:t>표시</a:t>
            </a:r>
            <a:r>
              <a:rPr lang="en-US" altLang="ko-KR" dirty="0"/>
              <a:t>] </a:t>
            </a:r>
            <a:r>
              <a:rPr lang="ko-KR" altLang="en-US" dirty="0"/>
              <a:t>→ </a:t>
            </a:r>
            <a:r>
              <a:rPr lang="en-US" altLang="ko-KR" dirty="0"/>
              <a:t>[</a:t>
            </a:r>
            <a:r>
              <a:rPr lang="ko-KR" altLang="en-US" dirty="0"/>
              <a:t>파일 확장명</a:t>
            </a:r>
            <a:r>
              <a:rPr lang="en-US" altLang="ko-KR" dirty="0"/>
              <a:t>] </a:t>
            </a:r>
            <a:r>
              <a:rPr lang="ko-KR" altLang="en-US" dirty="0"/>
              <a:t>체크</a:t>
            </a:r>
            <a:endParaRPr lang="en-US" altLang="ko-KR" dirty="0"/>
          </a:p>
          <a:p>
            <a:pPr lvl="1"/>
            <a:r>
              <a:rPr lang="ko-KR" altLang="en-US" dirty="0"/>
              <a:t>윈도우 </a:t>
            </a:r>
            <a:r>
              <a:rPr lang="en-US" altLang="ko-KR" dirty="0"/>
              <a:t>10</a:t>
            </a:r>
            <a:r>
              <a:rPr lang="ko-KR" altLang="en-US" dirty="0"/>
              <a:t>은 파일 탐색기 실행→</a:t>
            </a:r>
            <a:r>
              <a:rPr lang="en-US" altLang="ko-KR" dirty="0"/>
              <a:t>[</a:t>
            </a:r>
            <a:r>
              <a:rPr lang="ko-KR" altLang="en-US" dirty="0"/>
              <a:t>보기</a:t>
            </a:r>
            <a:r>
              <a:rPr lang="en-US" altLang="ko-KR" dirty="0"/>
              <a:t>] </a:t>
            </a:r>
            <a:r>
              <a:rPr lang="ko-KR" altLang="en-US" dirty="0"/>
              <a:t>메뉴 선택 → </a:t>
            </a:r>
            <a:r>
              <a:rPr lang="en-US" altLang="ko-KR" dirty="0"/>
              <a:t>'</a:t>
            </a:r>
            <a:r>
              <a:rPr lang="ko-KR" altLang="en-US" dirty="0"/>
              <a:t>파일 확장명</a:t>
            </a:r>
            <a:r>
              <a:rPr lang="en-US" altLang="ko-KR" dirty="0"/>
              <a:t>' </a:t>
            </a:r>
            <a:r>
              <a:rPr lang="ko-KR" altLang="en-US" dirty="0"/>
              <a:t>체크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3649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다운로드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20" y="1131590"/>
            <a:ext cx="8127395" cy="2801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8004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68" y="636535"/>
            <a:ext cx="8543389" cy="256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430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다운로드</a:t>
            </a:r>
            <a:endParaRPr lang="en-US" altLang="ko-KR" dirty="0"/>
          </a:p>
          <a:p>
            <a:pPr lvl="1"/>
            <a:r>
              <a:rPr lang="en-US" altLang="ko-KR" dirty="0"/>
              <a:t>http://www.python.org/</a:t>
            </a:r>
            <a:r>
              <a:rPr lang="ko-KR" altLang="en-US" dirty="0"/>
              <a:t>에 접속 → </a:t>
            </a:r>
            <a:r>
              <a:rPr lang="en-US" altLang="ko-KR" dirty="0"/>
              <a:t>[Downloads]-[Download Python 3.x.x] </a:t>
            </a:r>
            <a:r>
              <a:rPr lang="ko-KR" altLang="en-US" dirty="0"/>
              <a:t>클릭 </a:t>
            </a:r>
            <a:br>
              <a:rPr lang="en-US" altLang="ko-KR" dirty="0"/>
            </a:br>
            <a:r>
              <a:rPr lang="ko-KR" altLang="en-US" dirty="0"/>
              <a:t>→ 설치 파일인 </a:t>
            </a:r>
            <a:r>
              <a:rPr lang="en-US" altLang="ko-KR" dirty="0"/>
              <a:t>python-3.x.x.exe</a:t>
            </a:r>
            <a:r>
              <a:rPr lang="ko-KR" altLang="en-US" dirty="0"/>
              <a:t>를 원하는 위치에 저장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1806665"/>
            <a:ext cx="6975776" cy="291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8614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 </a:t>
            </a:r>
            <a:r>
              <a:rPr lang="ko-KR" altLang="en-US" dirty="0" err="1"/>
              <a:t>유튜브</a:t>
            </a:r>
            <a:r>
              <a:rPr lang="ko-KR" altLang="en-US" dirty="0"/>
              <a:t> 동영상 링크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3.8</a:t>
            </a:r>
            <a:r>
              <a:rPr lang="ko-KR" altLang="en-US" dirty="0"/>
              <a:t>과 </a:t>
            </a:r>
            <a:r>
              <a:rPr lang="en-US" altLang="ko-KR" dirty="0" err="1"/>
              <a:t>Pycharm</a:t>
            </a:r>
            <a:r>
              <a:rPr lang="en-US" altLang="ko-KR" dirty="0"/>
              <a:t> </a:t>
            </a:r>
            <a:r>
              <a:rPr lang="ko-KR" altLang="en-US" dirty="0"/>
              <a:t>설치 </a:t>
            </a:r>
            <a:br>
              <a:rPr lang="en-US" altLang="ko-KR" dirty="0"/>
            </a:br>
            <a:r>
              <a:rPr lang="en-US" altLang="ko-KR" dirty="0">
                <a:hlinkClick r:id="rId2"/>
              </a:rPr>
              <a:t>https://www.youtube.com/watch?v=bM5eBHz7QJg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4815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설치</a:t>
            </a: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0" y="996575"/>
            <a:ext cx="6975775" cy="395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614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580279"/>
            <a:ext cx="8333924" cy="4252469"/>
          </a:xfrm>
        </p:spPr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설치</a:t>
            </a:r>
            <a:endParaRPr lang="en-US" altLang="ko-KR" dirty="0"/>
          </a:p>
          <a:p>
            <a:pPr lvl="1"/>
            <a:r>
              <a:rPr lang="en-US" altLang="ko-KR" dirty="0"/>
              <a:t>python-3.x.x.exe</a:t>
            </a:r>
            <a:r>
              <a:rPr lang="ko-KR" altLang="en-US" dirty="0"/>
              <a:t>를 더블클릭 실행</a:t>
            </a:r>
            <a:endParaRPr lang="en-US" altLang="ko-KR" dirty="0"/>
          </a:p>
          <a:p>
            <a:pPr lvl="1"/>
            <a:r>
              <a:rPr lang="en-US" altLang="ko-KR" dirty="0"/>
              <a:t>Add Python 3.x to PATH</a:t>
            </a:r>
            <a:r>
              <a:rPr lang="ko-KR" altLang="en-US" dirty="0"/>
              <a:t>에 체크 </a:t>
            </a:r>
            <a:endParaRPr lang="en-US" altLang="ko-KR" dirty="0"/>
          </a:p>
          <a:p>
            <a:pPr lvl="1"/>
            <a:r>
              <a:rPr lang="en-US" altLang="ko-KR" dirty="0"/>
              <a:t>&lt;Customize Installation&gt;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r>
              <a:rPr lang="en-US" altLang="ko-KR" dirty="0"/>
              <a:t>[Optional Features]</a:t>
            </a:r>
            <a:r>
              <a:rPr lang="ko-KR" altLang="en-US" dirty="0"/>
              <a:t>에서 </a:t>
            </a:r>
            <a:r>
              <a:rPr lang="en-US" altLang="ko-KR" dirty="0"/>
              <a:t>&lt;Next&gt;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lvl="1"/>
            <a:r>
              <a:rPr lang="en-US" altLang="ko-KR" dirty="0"/>
              <a:t>[Advanced Options] </a:t>
            </a:r>
            <a:r>
              <a:rPr lang="ko-KR" altLang="en-US" dirty="0"/>
              <a:t>에서 </a:t>
            </a:r>
            <a:r>
              <a:rPr lang="en-US" altLang="ko-KR" dirty="0"/>
              <a:t>‘C:\Python\Python39’(</a:t>
            </a:r>
            <a:r>
              <a:rPr lang="ko-KR" altLang="en-US" dirty="0"/>
              <a:t>또는 </a:t>
            </a:r>
            <a:r>
              <a:rPr lang="en-US" altLang="ko-KR" dirty="0"/>
              <a:t>Python310, Python311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1"/>
            <a:r>
              <a:rPr lang="en-US" altLang="ko-KR" dirty="0"/>
              <a:t>&lt;Install&gt; </a:t>
            </a:r>
            <a:r>
              <a:rPr lang="ko-KR" altLang="en-US" dirty="0"/>
              <a:t>버튼을 누른다</a:t>
            </a:r>
            <a:endParaRPr lang="en-US" altLang="ko-KR" dirty="0"/>
          </a:p>
          <a:p>
            <a:pPr lvl="1"/>
            <a:r>
              <a:rPr lang="ko-KR" altLang="en-US" dirty="0"/>
              <a:t>설치를 마치면 </a:t>
            </a:r>
            <a:r>
              <a:rPr lang="en-US" altLang="ko-KR" dirty="0"/>
              <a:t>&lt;Close&gt; </a:t>
            </a:r>
            <a:r>
              <a:rPr lang="ko-KR" altLang="en-US" dirty="0"/>
              <a:t>버튼 클릭</a:t>
            </a:r>
          </a:p>
        </p:txBody>
      </p:sp>
    </p:spTree>
    <p:extLst>
      <p:ext uri="{BB962C8B-B14F-4D97-AF65-F5344CB8AC3E}">
        <p14:creationId xmlns:p14="http://schemas.microsoft.com/office/powerpoint/2010/main" val="148122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DY\Desktop\파이썬 3판\강의교안\1장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6" t="52239" r="28456" b="31478"/>
          <a:stretch/>
        </p:blipFill>
        <p:spPr bwMode="auto">
          <a:xfrm>
            <a:off x="386535" y="661797"/>
            <a:ext cx="4572000" cy="310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940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580279"/>
            <a:ext cx="8333924" cy="4252469"/>
          </a:xfrm>
        </p:spPr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설치</a:t>
            </a: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1131590"/>
            <a:ext cx="5691187" cy="350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6898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580279"/>
            <a:ext cx="8333924" cy="4252469"/>
          </a:xfrm>
        </p:spPr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설치</a:t>
            </a:r>
            <a:endParaRPr lang="en-US" altLang="ko-KR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0" y="1221600"/>
            <a:ext cx="7254875" cy="253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6898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580279"/>
            <a:ext cx="8333924" cy="4252469"/>
          </a:xfrm>
        </p:spPr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설치</a:t>
            </a:r>
            <a:endParaRPr lang="en-US" altLang="ko-KR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4" y="1215921"/>
            <a:ext cx="7335816" cy="3111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6898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580279"/>
            <a:ext cx="8333924" cy="4252469"/>
          </a:xfrm>
        </p:spPr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설치</a:t>
            </a: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39" y="1176594"/>
            <a:ext cx="7161148" cy="2835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0539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580279"/>
            <a:ext cx="8333924" cy="4252469"/>
          </a:xfrm>
        </p:spPr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설치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5" y="1131590"/>
            <a:ext cx="7289800" cy="312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5325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/>
            <a:r>
              <a:rPr lang="ko-KR" altLang="en-US" dirty="0"/>
              <a:t>윈도의 </a:t>
            </a:r>
            <a:r>
              <a:rPr lang="en-US" altLang="ko-KR" dirty="0"/>
              <a:t>&lt;</a:t>
            </a:r>
            <a:r>
              <a:rPr lang="ko-KR" altLang="en-US" dirty="0"/>
              <a:t>시작</a:t>
            </a:r>
            <a:r>
              <a:rPr lang="en-US" altLang="ko-KR" dirty="0"/>
              <a:t>&gt; </a:t>
            </a:r>
            <a:r>
              <a:rPr lang="ko-KR" altLang="en-US" dirty="0"/>
              <a:t>버튼 </a:t>
            </a:r>
            <a:br>
              <a:rPr lang="en-US" altLang="ko-KR" dirty="0"/>
            </a:br>
            <a:r>
              <a:rPr lang="ko-KR" altLang="en-US" dirty="0"/>
              <a:t>→ </a:t>
            </a:r>
            <a:r>
              <a:rPr lang="en-US" altLang="ko-KR" dirty="0"/>
              <a:t>[</a:t>
            </a:r>
            <a:r>
              <a:rPr lang="ko-KR" altLang="en-US" dirty="0"/>
              <a:t>모든 프로그램</a:t>
            </a:r>
            <a:r>
              <a:rPr lang="en-US" altLang="ko-KR" dirty="0"/>
              <a:t>]-[Python 3.x]-[IDLE (Python 3.x 64-bit)] </a:t>
            </a:r>
            <a:r>
              <a:rPr lang="ko-KR" altLang="en-US" dirty="0"/>
              <a:t>메뉴 선택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25" y="1681650"/>
            <a:ext cx="4819436" cy="3122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2986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/>
            <a:r>
              <a:rPr lang="ko-KR" altLang="en-US" dirty="0"/>
              <a:t>윈도의 </a:t>
            </a:r>
            <a:r>
              <a:rPr lang="en-US" altLang="ko-KR" dirty="0"/>
              <a:t>&lt;</a:t>
            </a:r>
            <a:r>
              <a:rPr lang="ko-KR" altLang="en-US" dirty="0"/>
              <a:t>시작</a:t>
            </a:r>
            <a:r>
              <a:rPr lang="en-US" altLang="ko-KR" dirty="0"/>
              <a:t>&gt; </a:t>
            </a:r>
            <a:r>
              <a:rPr lang="ko-KR" altLang="en-US" dirty="0"/>
              <a:t>버튼 </a:t>
            </a:r>
            <a:br>
              <a:rPr lang="en-US" altLang="ko-KR" dirty="0"/>
            </a:br>
            <a:r>
              <a:rPr lang="ko-KR" altLang="en-US" dirty="0"/>
              <a:t>→ </a:t>
            </a:r>
            <a:r>
              <a:rPr lang="en-US" altLang="ko-KR" dirty="0"/>
              <a:t>[</a:t>
            </a:r>
            <a:r>
              <a:rPr lang="ko-KR" altLang="en-US" dirty="0"/>
              <a:t>모든 프로그램</a:t>
            </a:r>
            <a:r>
              <a:rPr lang="en-US" altLang="ko-KR" dirty="0"/>
              <a:t>]-[Python 3.x]-[IDLE (Python 3.x 64-bit)] </a:t>
            </a:r>
            <a:r>
              <a:rPr lang="ko-KR" altLang="en-US" dirty="0"/>
              <a:t>메뉴 선택</a:t>
            </a:r>
            <a:br>
              <a:rPr lang="en-US" altLang="ko-KR" dirty="0"/>
            </a:br>
            <a:r>
              <a:rPr lang="ko-KR" altLang="en-US" dirty="0"/>
              <a:t>→ IDLE이 시작되며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ko-KR" altLang="en-US" dirty="0" err="1"/>
              <a:t>셸</a:t>
            </a:r>
            <a:r>
              <a:rPr lang="en-US" altLang="ko-KR" dirty="0"/>
              <a:t>(Python Shell)</a:t>
            </a:r>
            <a:r>
              <a:rPr lang="ko-KR" altLang="en-US" dirty="0"/>
              <a:t>이 대화형 모드로 나타남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2031689"/>
            <a:ext cx="7065785" cy="2806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4129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코드 입력과 실행 예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1</a:t>
            </a:r>
          </a:p>
          <a:p>
            <a:pPr lvl="2"/>
            <a:r>
              <a:rPr lang="en-US" altLang="ko-KR" dirty="0"/>
              <a:t>&gt;&gt;&gt; </a:t>
            </a:r>
            <a:r>
              <a:rPr lang="ko-KR" altLang="en-US" dirty="0"/>
              <a:t>다음에 </a:t>
            </a:r>
            <a:r>
              <a:rPr lang="en-US" altLang="ko-KR" dirty="0">
                <a:solidFill>
                  <a:srgbClr val="0070C0"/>
                </a:solidFill>
              </a:rPr>
              <a:t>print("Hello, world!")</a:t>
            </a:r>
            <a:r>
              <a:rPr lang="ko-KR" altLang="en-US" dirty="0"/>
              <a:t>를 입력하고 </a:t>
            </a:r>
            <a:r>
              <a:rPr lang="en-US" altLang="ko-KR" dirty="0"/>
              <a:t>[Enter]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71650"/>
            <a:ext cx="7547976" cy="2883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5865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코드 입력과 실행 예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2</a:t>
            </a:r>
          </a:p>
          <a:p>
            <a:pPr lvl="2"/>
            <a:r>
              <a:rPr lang="en-US" altLang="ko-KR" dirty="0"/>
              <a:t>&gt;&gt;&gt; </a:t>
            </a:r>
            <a:r>
              <a:rPr lang="ko-KR" altLang="en-US" dirty="0"/>
              <a:t>다음에 다음 계산식을 입력하고 </a:t>
            </a:r>
            <a:r>
              <a:rPr lang="en-US" altLang="ko-KR" dirty="0"/>
              <a:t>[Enter]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1767565"/>
            <a:ext cx="7656815" cy="2426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6792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코드 입력과 실행 예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3</a:t>
            </a:r>
          </a:p>
          <a:p>
            <a:pPr lvl="2"/>
            <a:r>
              <a:rPr lang="en-US" altLang="ko-KR" dirty="0"/>
              <a:t>&gt;&gt;&gt; </a:t>
            </a:r>
            <a:r>
              <a:rPr lang="ko-KR" altLang="en-US" dirty="0"/>
              <a:t>다음에 다음 계산식을 입력하고 </a:t>
            </a:r>
            <a:r>
              <a:rPr lang="en-US" altLang="ko-KR" dirty="0"/>
              <a:t>[Enter]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2" y="1716655"/>
            <a:ext cx="7605844" cy="236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885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프로그래밍 언어의 개념과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프로그래밍 언어의 개념</a:t>
            </a:r>
            <a:endParaRPr lang="en-US" altLang="ko-KR" dirty="0"/>
          </a:p>
          <a:p>
            <a:pPr lvl="1"/>
            <a:r>
              <a:rPr lang="ko-KR" altLang="en-US" dirty="0"/>
              <a:t>프로그래밍 언어 </a:t>
            </a:r>
            <a:r>
              <a:rPr lang="en-US" altLang="ko-KR" dirty="0"/>
              <a:t>: </a:t>
            </a:r>
            <a:r>
              <a:rPr lang="ko-KR" altLang="en-US" dirty="0"/>
              <a:t>컴퓨터가 이해하는 말로 컴퓨터에서 작동하는 소프트웨어</a:t>
            </a:r>
            <a:r>
              <a:rPr lang="en-US" altLang="ko-KR" dirty="0"/>
              <a:t>(</a:t>
            </a:r>
            <a:r>
              <a:rPr lang="ko-KR" altLang="en-US" dirty="0"/>
              <a:t>엑셀</a:t>
            </a:r>
            <a:r>
              <a:rPr lang="en-US" altLang="ko-KR" dirty="0"/>
              <a:t>, </a:t>
            </a:r>
            <a:r>
              <a:rPr lang="ko-KR" altLang="en-US" dirty="0"/>
              <a:t>한글</a:t>
            </a:r>
            <a:r>
              <a:rPr lang="en-US" altLang="ko-KR" dirty="0"/>
              <a:t>, </a:t>
            </a:r>
            <a:r>
              <a:rPr lang="ko-KR" altLang="en-US" dirty="0"/>
              <a:t>인터넷 </a:t>
            </a:r>
            <a:r>
              <a:rPr lang="ko-KR" altLang="en-US" dirty="0" err="1"/>
              <a:t>익스플로러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를 만드는 도구</a:t>
            </a:r>
          </a:p>
          <a:p>
            <a:pPr lvl="1"/>
            <a:r>
              <a:rPr lang="ko-KR" altLang="en-US" dirty="0"/>
              <a:t>프로그래머 </a:t>
            </a:r>
            <a:r>
              <a:rPr lang="en-US" altLang="ko-KR" dirty="0"/>
              <a:t>: </a:t>
            </a:r>
            <a:r>
              <a:rPr lang="ko-KR" altLang="en-US" dirty="0"/>
              <a:t>프로그래밍 언어를 사용해 소프트웨어나 </a:t>
            </a:r>
            <a:r>
              <a:rPr lang="ko-KR" altLang="en-US" dirty="0" err="1"/>
              <a:t>앱을</a:t>
            </a:r>
            <a:r>
              <a:rPr lang="ko-KR" altLang="en-US" dirty="0"/>
              <a:t> 만드는 사람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70" y="2076695"/>
            <a:ext cx="6135434" cy="241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09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 err="1"/>
              <a:t>파이썬</a:t>
            </a:r>
            <a:r>
              <a:rPr lang="ko-KR" altLang="en-US" dirty="0"/>
              <a:t> 설치와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IDLE</a:t>
            </a:r>
            <a:r>
              <a:rPr lang="ko-KR" altLang="en-US" dirty="0"/>
              <a:t> 종료</a:t>
            </a:r>
            <a:endParaRPr lang="en-US" altLang="ko-KR" dirty="0"/>
          </a:p>
          <a:p>
            <a:pPr lvl="1"/>
            <a:r>
              <a:rPr lang="en-US" altLang="ko-KR" b="0" dirty="0"/>
              <a:t>[File]-[Exit] </a:t>
            </a:r>
            <a:r>
              <a:rPr lang="ko-KR" altLang="en-US" b="0" dirty="0"/>
              <a:t>메뉴 선택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356615"/>
            <a:ext cx="5805645" cy="3382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264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프로그래밍 언어의 개념과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프로그래밍 언어의 종류</a:t>
            </a:r>
            <a:endParaRPr lang="en-US" altLang="ko-KR" dirty="0"/>
          </a:p>
          <a:p>
            <a:pPr lvl="1"/>
            <a:r>
              <a:rPr lang="ko-KR" altLang="en-US" dirty="0"/>
              <a:t>수백 가지가 넘는 종류 중 많이 사용되는 프로그래밍 언어는 </a:t>
            </a:r>
            <a:r>
              <a:rPr lang="en-US" altLang="ko-KR" dirty="0"/>
              <a:t>C/C++, </a:t>
            </a:r>
            <a:r>
              <a:rPr lang="ko-KR" altLang="en-US" dirty="0"/>
              <a:t>자바</a:t>
            </a:r>
            <a:r>
              <a:rPr lang="en-US" altLang="ko-KR" dirty="0"/>
              <a:t>(Java), HTML, PHP, </a:t>
            </a:r>
            <a:r>
              <a:rPr lang="ko-KR" altLang="en-US" dirty="0" err="1"/>
              <a:t>파이썬</a:t>
            </a:r>
            <a:r>
              <a:rPr lang="ko-KR" altLang="en-US" dirty="0"/>
              <a:t> 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92" y="1829169"/>
            <a:ext cx="5535614" cy="325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2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프로그래밍 언어의 개념과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프로그래밍 언어의 종류</a:t>
            </a:r>
            <a:endParaRPr lang="en-US" altLang="ko-K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20"/>
          <a:stretch/>
        </p:blipFill>
        <p:spPr bwMode="auto">
          <a:xfrm>
            <a:off x="239884" y="1197309"/>
            <a:ext cx="4300675" cy="2295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79"/>
          <a:stretch/>
        </p:blipFill>
        <p:spPr bwMode="auto">
          <a:xfrm>
            <a:off x="4540559" y="1176594"/>
            <a:ext cx="4116839" cy="265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2477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 err="1"/>
              <a:t>파이썬</a:t>
            </a:r>
            <a:r>
              <a:rPr lang="ko-KR" altLang="en-US" dirty="0"/>
              <a:t> 소개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역사</a:t>
            </a:r>
            <a:endParaRPr lang="en-US" altLang="ko-KR" dirty="0"/>
          </a:p>
          <a:p>
            <a:pPr lvl="1"/>
            <a:r>
              <a:rPr lang="ko-KR" altLang="en-US" b="0" dirty="0"/>
              <a:t>배우기도 쉽고 결과도 바로 확인할 수 있어 초보자에게 적합한 프로그래밍 언어</a:t>
            </a:r>
            <a:endParaRPr lang="en-US" altLang="ko-KR" dirty="0"/>
          </a:p>
          <a:p>
            <a:pPr lvl="1"/>
            <a:r>
              <a:rPr lang="ko-KR" altLang="en-US" dirty="0"/>
              <a:t>귀도 반 </a:t>
            </a:r>
            <a:r>
              <a:rPr lang="ko-KR" altLang="en-US" dirty="0" err="1"/>
              <a:t>로섬</a:t>
            </a:r>
            <a:r>
              <a:rPr lang="en-US" altLang="ko-KR" dirty="0"/>
              <a:t>(1956</a:t>
            </a:r>
            <a:r>
              <a:rPr lang="ko-KR" altLang="en-US" dirty="0"/>
              <a:t>년</a:t>
            </a:r>
            <a:r>
              <a:rPr lang="en-US" altLang="ko-KR" dirty="0"/>
              <a:t>~)</a:t>
            </a:r>
            <a:r>
              <a:rPr lang="ko-KR" altLang="en-US" dirty="0"/>
              <a:t>이라는 프로그래머가 </a:t>
            </a:r>
            <a:r>
              <a:rPr lang="en-US" altLang="ko-KR" dirty="0"/>
              <a:t>C </a:t>
            </a:r>
            <a:r>
              <a:rPr lang="ko-KR" altLang="en-US" dirty="0"/>
              <a:t>언어로 제작해 </a:t>
            </a:r>
            <a:r>
              <a:rPr lang="en-US" altLang="ko-KR" dirty="0"/>
              <a:t>1991</a:t>
            </a:r>
            <a:r>
              <a:rPr lang="ko-KR" altLang="en-US" dirty="0"/>
              <a:t>년에 공식으로 발표</a:t>
            </a:r>
          </a:p>
          <a:p>
            <a:pPr lvl="1"/>
            <a:r>
              <a:rPr lang="ko-KR" altLang="en-US" dirty="0"/>
              <a:t>사전적인 의미는 비단뱀으로 로고도 파란색과 노란색 비단뱀 두 마리가 서로 얽혀 있는 형태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2398125"/>
            <a:ext cx="6975775" cy="2468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3559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 err="1"/>
              <a:t>파이썬</a:t>
            </a:r>
            <a:r>
              <a:rPr lang="ko-KR" altLang="en-US" dirty="0"/>
              <a:t> 소개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5" y="582773"/>
            <a:ext cx="8460940" cy="2302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6594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 err="1"/>
              <a:t>파이썬</a:t>
            </a:r>
            <a:r>
              <a:rPr lang="ko-KR" altLang="en-US" dirty="0"/>
              <a:t> 소개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특징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➊</a:t>
            </a:r>
            <a:r>
              <a:rPr lang="en-US" altLang="ko-KR" dirty="0"/>
              <a:t> </a:t>
            </a:r>
            <a:r>
              <a:rPr lang="ko-KR" altLang="en-US" dirty="0"/>
              <a:t>강력한 기능을 무료로 사용할 수 있다</a:t>
            </a:r>
          </a:p>
          <a:p>
            <a:pPr lvl="2"/>
            <a:r>
              <a:rPr lang="ko-KR" altLang="en-US" dirty="0" err="1"/>
              <a:t>파이썬은</a:t>
            </a:r>
            <a:r>
              <a:rPr lang="ko-KR" altLang="en-US" dirty="0"/>
              <a:t> 오픈 소스이며</a:t>
            </a:r>
            <a:r>
              <a:rPr lang="en-US" altLang="ko-KR" dirty="0"/>
              <a:t>, </a:t>
            </a:r>
            <a:r>
              <a:rPr lang="ko-KR" altLang="en-US" dirty="0"/>
              <a:t>비용을 지불하지 않고 무료로 사용 가능</a:t>
            </a:r>
            <a:r>
              <a:rPr lang="en-US" altLang="ko-KR" dirty="0"/>
              <a:t>. </a:t>
            </a:r>
            <a:r>
              <a:rPr lang="ko-KR" altLang="en-US" dirty="0"/>
              <a:t>다양한 추가 라이브러리도 무료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➋ </a:t>
            </a:r>
            <a:r>
              <a:rPr lang="ko-KR" altLang="en-US" dirty="0"/>
              <a:t>읽기 쉽고 사용하기 쉽다</a:t>
            </a:r>
          </a:p>
          <a:p>
            <a:pPr lvl="2"/>
            <a:r>
              <a:rPr lang="ko-KR" altLang="en-US" dirty="0"/>
              <a:t>직관적인 코드를 사용해 </a:t>
            </a:r>
            <a:r>
              <a:rPr lang="en-US" altLang="ko-KR" dirty="0"/>
              <a:t>C</a:t>
            </a:r>
            <a:r>
              <a:rPr lang="ko-KR" altLang="en-US" dirty="0"/>
              <a:t>나 자바 같은 언어보다 읽기 쉬워</a:t>
            </a:r>
            <a:r>
              <a:rPr lang="en-US" altLang="ko-KR" dirty="0"/>
              <a:t> </a:t>
            </a:r>
            <a:r>
              <a:rPr lang="ko-KR" altLang="en-US" dirty="0"/>
              <a:t>프로그램을 빨리 제작할 수 있어 비용 절감 효과 제공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➌ </a:t>
            </a:r>
            <a:r>
              <a:rPr lang="ko-KR" altLang="en-US" dirty="0"/>
              <a:t>사물인터넷과 잘 연동된다</a:t>
            </a:r>
          </a:p>
          <a:p>
            <a:pPr lvl="2"/>
            <a:r>
              <a:rPr lang="ko-KR" altLang="en-US" dirty="0" err="1"/>
              <a:t>라즈베리파이</a:t>
            </a:r>
            <a:r>
              <a:rPr lang="ko-KR" altLang="en-US" dirty="0"/>
              <a:t> 기반의 사물인터넷이 </a:t>
            </a:r>
            <a:r>
              <a:rPr lang="ko-KR" altLang="en-US" dirty="0" err="1"/>
              <a:t>파이썬을</a:t>
            </a:r>
            <a:r>
              <a:rPr lang="ko-KR" altLang="en-US" dirty="0"/>
              <a:t> 잘 지원하므로 사물인터넷 개발 및 운영에 적극 활용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➍ </a:t>
            </a:r>
            <a:r>
              <a:rPr lang="ko-KR" altLang="en-US" dirty="0"/>
              <a:t>다양하고 강력한 외부 라이브러리들이 풍부하다</a:t>
            </a:r>
          </a:p>
          <a:p>
            <a:pPr lvl="2"/>
            <a:r>
              <a:rPr lang="ko-KR" altLang="en-US" dirty="0" err="1"/>
              <a:t>파이썬에서</a:t>
            </a:r>
            <a:r>
              <a:rPr lang="ko-KR" altLang="en-US" dirty="0"/>
              <a:t> 제공하는 라이브러리뿐 아니라</a:t>
            </a:r>
            <a:r>
              <a:rPr lang="en-US" altLang="ko-KR" dirty="0"/>
              <a:t>, </a:t>
            </a:r>
            <a:r>
              <a:rPr lang="ko-KR" altLang="en-US" dirty="0"/>
              <a:t>외부에서 제공하는 다양한 </a:t>
            </a:r>
            <a:r>
              <a:rPr lang="ko-KR" altLang="en-US" dirty="0" err="1"/>
              <a:t>서드</a:t>
            </a:r>
            <a:r>
              <a:rPr lang="ko-KR" altLang="en-US" dirty="0"/>
              <a:t> 파티</a:t>
            </a:r>
            <a:r>
              <a:rPr lang="en-US" altLang="ko-KR" dirty="0"/>
              <a:t>(Third Party) </a:t>
            </a:r>
            <a:r>
              <a:rPr lang="ko-KR" altLang="en-US" dirty="0"/>
              <a:t>라이브러리까지 사용 가능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➎ </a:t>
            </a:r>
            <a:r>
              <a:rPr lang="ko-KR" altLang="en-US" dirty="0"/>
              <a:t>강력한 웹 프레임워크를 사용할 수 있다</a:t>
            </a:r>
          </a:p>
          <a:p>
            <a:pPr lvl="2"/>
            <a:r>
              <a:rPr lang="ko-KR" altLang="en-US" dirty="0" err="1"/>
              <a:t>파이썬의</a:t>
            </a:r>
            <a:r>
              <a:rPr lang="ko-KR" altLang="en-US" dirty="0"/>
              <a:t> 웹 프레임워크를 사용해 강력하고 빠른 웹 환경을 구축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257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 err="1"/>
              <a:t>파이썬</a:t>
            </a:r>
            <a:r>
              <a:rPr lang="ko-KR" altLang="en-US" dirty="0"/>
              <a:t> 소개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파이썬의</a:t>
            </a:r>
            <a:r>
              <a:rPr lang="ko-KR" altLang="en-US" dirty="0"/>
              <a:t> 단점</a:t>
            </a:r>
          </a:p>
          <a:p>
            <a:pPr lvl="1"/>
            <a:r>
              <a:rPr lang="ko-KR" altLang="en-US" dirty="0"/>
              <a:t>느린 속도</a:t>
            </a:r>
          </a:p>
          <a:p>
            <a:pPr lvl="2"/>
            <a:r>
              <a:rPr lang="ko-KR" altLang="en-US" dirty="0" err="1"/>
              <a:t>파이썬은</a:t>
            </a:r>
            <a:r>
              <a:rPr lang="ko-KR" altLang="en-US" dirty="0"/>
              <a:t> 컴파일러 언어가 아닌 스크립트 언어이기 때문에 컴파일러 언어보다 느림</a:t>
            </a:r>
            <a:br>
              <a:rPr lang="en-US" altLang="ko-KR" dirty="0"/>
            </a:br>
            <a:r>
              <a:rPr lang="en-US" altLang="ko-KR" dirty="0"/>
              <a:t>→</a:t>
            </a:r>
            <a:r>
              <a:rPr lang="ko-KR" altLang="en-US" dirty="0"/>
              <a:t> 이를 보완하려고 많은 </a:t>
            </a:r>
            <a:r>
              <a:rPr lang="ko-KR" altLang="en-US" dirty="0" err="1"/>
              <a:t>파이썬</a:t>
            </a:r>
            <a:r>
              <a:rPr lang="ko-KR" altLang="en-US" dirty="0"/>
              <a:t> 패키지를 최적화시키고 있음</a:t>
            </a:r>
          </a:p>
          <a:p>
            <a:pPr lvl="1"/>
            <a:r>
              <a:rPr lang="ko-KR" altLang="en-US" dirty="0" err="1"/>
              <a:t>모바일</a:t>
            </a:r>
            <a:r>
              <a:rPr lang="ko-KR" altLang="en-US" dirty="0"/>
              <a:t> 컴퓨팅 분야에 지원이 약하고 하드웨어 제어 등과 관련된 부분 사용이 어려움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35395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1461</TotalTime>
  <Words>766</Words>
  <Application>Microsoft Office PowerPoint</Application>
  <PresentationFormat>화면 슬라이드 쇼(16:9)</PresentationFormat>
  <Paragraphs>101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맑은 고딕</vt:lpstr>
      <vt:lpstr>Arial</vt:lpstr>
      <vt:lpstr>Verdana</vt:lpstr>
      <vt:lpstr>Wingdings</vt:lpstr>
      <vt:lpstr>1_Office 테마</vt:lpstr>
      <vt:lpstr>PowerPoint 프레젠테이션</vt:lpstr>
      <vt:lpstr>PowerPoint 프레젠테이션</vt:lpstr>
      <vt:lpstr>Section 01 프로그래밍 언어의 개념과 종류</vt:lpstr>
      <vt:lpstr>Section 01 프로그래밍 언어의 개념과 종류</vt:lpstr>
      <vt:lpstr>Section 01 프로그래밍 언어의 개념과 종류</vt:lpstr>
      <vt:lpstr>Section 02 파이썬 소개</vt:lpstr>
      <vt:lpstr>Section 02 파이썬 소개</vt:lpstr>
      <vt:lpstr>Section 02 파이썬 소개</vt:lpstr>
      <vt:lpstr>Section 02 파이썬 소개</vt:lpstr>
      <vt:lpstr>Section 02 파이썬 소개</vt:lpstr>
      <vt:lpstr>Section 02 파이썬 소개</vt:lpstr>
      <vt:lpstr>Section 02 파이썬 소개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Section 03 파이썬 설치와 실행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Kim Sungmu</cp:lastModifiedBy>
  <cp:revision>252</cp:revision>
  <dcterms:created xsi:type="dcterms:W3CDTF">2012-07-23T02:34:37Z</dcterms:created>
  <dcterms:modified xsi:type="dcterms:W3CDTF">2022-01-28T01:58:47Z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